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embeddedFontLst>
    <p:embeddedFont>
      <p:font typeface="Comfortaa"/>
      <p:regular r:id="rId19"/>
    </p:embeddedFont>
    <p:embeddedFont>
      <p:font typeface="Comfortaa"/>
      <p:regular r:id="rId20"/>
    </p:embeddedFont>
    <p:embeddedFont>
      <p:font typeface="Raleway Medium"/>
      <p:regular r:id="rId21"/>
    </p:embeddedFont>
    <p:embeddedFont>
      <p:font typeface="Raleway Medium"/>
      <p:regular r:id="rId22"/>
    </p:embeddedFont>
    <p:embeddedFont>
      <p:font typeface="Raleway Medium"/>
      <p:regular r:id="rId23"/>
    </p:embeddedFont>
    <p:embeddedFont>
      <p:font typeface="Raleway Medium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Relationship Id="rId23" Type="http://schemas.openxmlformats.org/officeDocument/2006/relationships/font" Target="fonts/font5.fntdata"/><Relationship Id="rId2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cdc.gov/drugresistance/pdf/threats-report/2019-ar-threats-report-508.pdf" TargetMode="External"/><Relationship Id="rId2" Type="http://schemas.openxmlformats.org/officeDocument/2006/relationships/hyperlink" Target="https://www.worldbank.org/en/news/feature/2017/03/06/drug-resistant-infections-a-threat-to-our-economic-future" TargetMode="External"/><Relationship Id="rId3" Type="http://schemas.openxmlformats.org/officeDocument/2006/relationships/hyperlink" Target="https://www.mckinsey.com/~/media/mckinsey/business%20functions/strategy%20and%20corporate%20finance/our%20insights/tackling%20the%20worlds%20greatest%20challenges/tackling-the-worlds-greatest-challenges-full-report.ashx" TargetMode="External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965484"/>
            <a:ext cx="7415927" cy="274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Total Quality Management in Software Engineering: A Case Study of CrowdStrike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5078968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This presentation will explore how Total Quality Management (TQM) principles can be applied to software quality assurance, using the CrowdStrike incident as a case study.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350532"/>
            <a:ext cx="845296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Test Plan for Software Quality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380773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4" name="Text 2"/>
          <p:cNvSpPr/>
          <p:nvPr/>
        </p:nvSpPr>
        <p:spPr>
          <a:xfrm>
            <a:off x="1077039" y="3920847"/>
            <a:ext cx="12942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550" dirty="0"/>
          </a:p>
        </p:txBody>
      </p:sp>
      <p:sp>
        <p:nvSpPr>
          <p:cNvPr id="5" name="Text 3"/>
          <p:cNvSpPr/>
          <p:nvPr/>
        </p:nvSpPr>
        <p:spPr>
          <a:xfrm>
            <a:off x="1666280" y="380773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Objectives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666280" y="4298752"/>
            <a:ext cx="333398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Identify defects, ensure reliability, validate functionality, and improve user experience.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5247084" y="380773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8" name="Text 6"/>
          <p:cNvSpPr/>
          <p:nvPr/>
        </p:nvSpPr>
        <p:spPr>
          <a:xfrm>
            <a:off x="5427940" y="3920847"/>
            <a:ext cx="193596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550" dirty="0"/>
          </a:p>
        </p:txBody>
      </p:sp>
      <p:sp>
        <p:nvSpPr>
          <p:cNvPr id="9" name="Text 7"/>
          <p:cNvSpPr/>
          <p:nvPr/>
        </p:nvSpPr>
        <p:spPr>
          <a:xfrm>
            <a:off x="6049328" y="380773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Metrics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6049328" y="4298752"/>
            <a:ext cx="333398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Defect density, test coverage, test execution rate, defect resolution time, and customer satisfaction.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9630132" y="380773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12" name="Text 10"/>
          <p:cNvSpPr/>
          <p:nvPr/>
        </p:nvSpPr>
        <p:spPr>
          <a:xfrm>
            <a:off x="9809202" y="3920847"/>
            <a:ext cx="197168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550" dirty="0"/>
          </a:p>
        </p:txBody>
      </p:sp>
      <p:sp>
        <p:nvSpPr>
          <p:cNvPr id="13" name="Text 11"/>
          <p:cNvSpPr/>
          <p:nvPr/>
        </p:nvSpPr>
        <p:spPr>
          <a:xfrm>
            <a:off x="10432375" y="380773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Methodologies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10432375" y="4298752"/>
            <a:ext cx="333398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Unit testing, integration testing, system testing, regression testing, and user acceptance testing.</a:t>
            </a:r>
            <a:endParaRPr lang="en-US" sz="1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153239"/>
            <a:ext cx="1032926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Continuous Improvement Strategies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2332792"/>
            <a:ext cx="4300776" cy="98750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10853" y="369058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Feedback Loops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1110853" y="4181594"/>
            <a:ext cx="3807143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Gathering and acting on user and system feedback to iteratively improve software quality and resilience.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812" y="2332792"/>
            <a:ext cx="4300776" cy="98750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411629" y="3690580"/>
            <a:ext cx="288428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Root Cause Analysis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5411629" y="4181594"/>
            <a:ext cx="3807143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Identifying and addressing the underlying causes of defects and vulnerabilities to prevent recurrence.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5588" y="2332792"/>
            <a:ext cx="4300776" cy="98750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2404" y="369058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Agile/DevOps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9712404" y="4181594"/>
            <a:ext cx="3807143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Adopting Agile and DevOps methodologies to promote continuous integration, delivery, and feedback.</a:t>
            </a:r>
            <a:endParaRPr lang="en-US" sz="1900" dirty="0"/>
          </a:p>
        </p:txBody>
      </p:sp>
      <p:sp>
        <p:nvSpPr>
          <p:cNvPr id="12" name="Text 7"/>
          <p:cNvSpPr/>
          <p:nvPr/>
        </p:nvSpPr>
        <p:spPr>
          <a:xfrm>
            <a:off x="864037" y="6286262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By implementing these continuous improvement strategies, CrowdStrike can proactively address issues, enhance software resilience, and maintain a high level of quality.</a:t>
            </a:r>
            <a:endParaRPr lang="en-US" sz="1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6176" y="656987"/>
            <a:ext cx="5309354" cy="663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References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836176" y="1798320"/>
            <a:ext cx="12958048" cy="764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Centers for Disease Control and Prevention. (2023, March 16). </a:t>
            </a:r>
            <a:pPr indent="0" marL="0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Antibiotic Resistance Threats in the United States 2019</a:t>
            </a:r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. CDC. </a:t>
            </a:r>
            <a:pPr indent="0" marL="0">
              <a:lnSpc>
                <a:spcPts val="3000"/>
              </a:lnSpc>
              <a:buNone/>
            </a:pPr>
            <a:r>
              <a:rPr lang="en-US" sz="1850" u="sng" dirty="0">
                <a:solidFill>
                  <a:srgbClr val="FFE14D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https://www.cdc.gov/drugresistance/pdf/threats-report/2019-ar-threats-report-508.pdf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6176" y="2831663"/>
            <a:ext cx="12958048" cy="1146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The World Bank. (2018, March 6). </a:t>
            </a:r>
            <a:pPr indent="0" marL="0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Drug-Resistant Infections: A Threat to Our Economic Future</a:t>
            </a:r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. World Bank. </a:t>
            </a:r>
            <a:pPr indent="0" marL="0">
              <a:lnSpc>
                <a:spcPts val="3000"/>
              </a:lnSpc>
              <a:buNone/>
            </a:pPr>
            <a:r>
              <a:rPr lang="en-US" sz="1850" u="sng" dirty="0">
                <a:solidFill>
                  <a:srgbClr val="FFE14D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https://www.worldbank.org/en/news/feature/2017/03/06/drug-resistant-infections-a-threat-to-our-economic-future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6176" y="4247317"/>
            <a:ext cx="12958048" cy="2293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Manyika, J., Chui, M., Miremadi, M., Bughin, J., Allas, T., Dahlström, P., ... &amp; Ramaswamy, S. (2017). </a:t>
            </a:r>
            <a:pPr indent="0" marL="0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new report from McKinsey Global Institute— Tackling the world’s greatest challenges: Our response to antimicrobial resistance</a:t>
            </a:r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. McKinsey. </a:t>
            </a:r>
            <a:pPr indent="0" marL="0">
              <a:lnSpc>
                <a:spcPts val="3000"/>
              </a:lnSpc>
              <a:buNone/>
            </a:pPr>
            <a:r>
              <a:rPr lang="en-US" sz="1850" u="sng" dirty="0">
                <a:solidFill>
                  <a:srgbClr val="FFE14D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https://www.mckinsey.com/~/media/mckinsey/business%20functions/strategy%20and%20corporate%20finance/our%20insights/tackling%20the%20worlds%20greatest%20challenges/tackling-the-worlds-greatest-challenges-full-report.ashx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6176" y="6809899"/>
            <a:ext cx="12958048" cy="764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O’Neill, J. (2016). </a:t>
            </a:r>
            <a:pPr indent="0" marL="0">
              <a:lnSpc>
                <a:spcPts val="3000"/>
              </a:lnSpc>
              <a:buNone/>
            </a:pPr>
            <a:r>
              <a:rPr lang="en-US" sz="1850" i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Tackling drug-resistant infections globally: final report and recommendations</a:t>
            </a:r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. Welcome Trust and HM Government.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05752"/>
            <a:ext cx="937962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CrowdStrike: Impact and Context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508653"/>
            <a:ext cx="422159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Critical Infrastructure Impact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09836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Airlines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57973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Healthcare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06110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Finance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542478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Emergency Services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929" y="350865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Software Outage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7623929" y="4098369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widespread software outage impacted critical systems, highlighting the urgent need for robust quality management in software development.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955375"/>
            <a:ext cx="1193411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TQM Principle 1: Continuous Improvement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528911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5402223"/>
            <a:ext cx="12942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666280" y="528911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Pre-Incident Gap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666280" y="5780127"/>
            <a:ext cx="333398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Lack of proactive monitoring and real-time feedback mechanisms.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247084" y="528911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9" name="Text 6"/>
          <p:cNvSpPr/>
          <p:nvPr/>
        </p:nvSpPr>
        <p:spPr>
          <a:xfrm>
            <a:off x="5427940" y="5402223"/>
            <a:ext cx="193596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6049328" y="528911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TQM Solution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6049328" y="5780127"/>
            <a:ext cx="333398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Implementing continuous integration and continuous delivery (CI/CD) pipelines with automated testing.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9630132" y="5289113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</p:sp>
      <p:sp>
        <p:nvSpPr>
          <p:cNvPr id="13" name="Text 10"/>
          <p:cNvSpPr/>
          <p:nvPr/>
        </p:nvSpPr>
        <p:spPr>
          <a:xfrm>
            <a:off x="9809202" y="5402223"/>
            <a:ext cx="197168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0432375" y="5289113"/>
            <a:ext cx="301013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CrowdStrike Example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0432375" y="5780127"/>
            <a:ext cx="333398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Introducing automated code analysis and defect tracking tools to identify and resolve issues early.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5553" y="659368"/>
            <a:ext cx="7465695" cy="1331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TQM Principle 2: Employee Involvement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325553" y="2350770"/>
            <a:ext cx="3613071" cy="2874288"/>
          </a:xfrm>
          <a:prstGeom prst="roundRect">
            <a:avLst>
              <a:gd name="adj" fmla="val 12514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6565225" y="2590443"/>
            <a:ext cx="2664143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Pre-Incident Gap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565225" y="3067288"/>
            <a:ext cx="3133725" cy="19180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Limited communication and collaboration between development teams and quality assurance specialists.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296" y="2350770"/>
            <a:ext cx="3613071" cy="2874288"/>
          </a:xfrm>
          <a:prstGeom prst="roundRect">
            <a:avLst>
              <a:gd name="adj" fmla="val 12514"/>
            </a:avLst>
          </a:prstGeom>
          <a:solidFill>
            <a:srgbClr val="46464A"/>
          </a:solidFill>
          <a:ln/>
        </p:spPr>
      </p:sp>
      <p:sp>
        <p:nvSpPr>
          <p:cNvPr id="8" name="Text 5"/>
          <p:cNvSpPr/>
          <p:nvPr/>
        </p:nvSpPr>
        <p:spPr>
          <a:xfrm>
            <a:off x="10417969" y="2590443"/>
            <a:ext cx="2664143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TQM Solution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417969" y="3067288"/>
            <a:ext cx="3133725" cy="1150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Promoting cross-functional teams and encouraging shared ownership of quality.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5553" y="5464731"/>
            <a:ext cx="7465695" cy="2107049"/>
          </a:xfrm>
          <a:prstGeom prst="roundRect">
            <a:avLst>
              <a:gd name="adj" fmla="val 17070"/>
            </a:avLst>
          </a:prstGeom>
          <a:solidFill>
            <a:srgbClr val="46464A"/>
          </a:solidFill>
          <a:ln/>
        </p:spPr>
      </p:sp>
      <p:sp>
        <p:nvSpPr>
          <p:cNvPr id="11" name="Text 8"/>
          <p:cNvSpPr/>
          <p:nvPr/>
        </p:nvSpPr>
        <p:spPr>
          <a:xfrm>
            <a:off x="6565225" y="5704403"/>
            <a:ext cx="2922627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CrowdStrike Example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565225" y="6181249"/>
            <a:ext cx="6986349" cy="1150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Establishing dedicated quality assurance teams with responsibilities that span the entire software development lifecycle.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107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2963" y="3673435"/>
            <a:ext cx="9799796" cy="669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TQM Principle 3: Process Approach</a:t>
            </a:r>
            <a:endParaRPr lang="en-US" sz="4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3" y="4703802"/>
            <a:ext cx="602099" cy="60209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42963" y="5546765"/>
            <a:ext cx="2676287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Pre-Incident Gap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842963" y="6025753"/>
            <a:ext cx="4073962" cy="1155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Absence of a well-defined and documented software development process.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160" y="4703802"/>
            <a:ext cx="602099" cy="60209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78160" y="5546765"/>
            <a:ext cx="2676287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TQM Solution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5278160" y="6025753"/>
            <a:ext cx="4073962" cy="1541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Implementing standardized software development methodologies, such as Agile or Waterfall.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3357" y="4703802"/>
            <a:ext cx="602099" cy="60209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3357" y="5546765"/>
            <a:ext cx="293572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CrowdStrike Example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9713357" y="6025753"/>
            <a:ext cx="4074081" cy="1541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Adopting a phased deployment strategy to reduce the impact of potential bugs in the early stages of a release.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735" y="732711"/>
            <a:ext cx="9340096" cy="583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TQM Principle 4: Systematic Approach</a:t>
            </a:r>
            <a:endParaRPr lang="en-US" sz="3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8401" y="3579971"/>
            <a:ext cx="7833598" cy="78335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469725" y="6379012"/>
            <a:ext cx="103108" cy="419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0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401" y="3579971"/>
            <a:ext cx="7833598" cy="783359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511284" y="4910257"/>
            <a:ext cx="154305" cy="419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0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401" y="3579971"/>
            <a:ext cx="7833598" cy="783359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236619" y="4349234"/>
            <a:ext cx="157163" cy="419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0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401" y="3579971"/>
            <a:ext cx="7833598" cy="783359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8956119" y="4910257"/>
            <a:ext cx="171331" cy="419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4</a:t>
            </a:r>
            <a:endParaRPr lang="en-US" sz="20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8401" y="3579971"/>
            <a:ext cx="7833598" cy="783359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0026491" y="6379012"/>
            <a:ext cx="165021" cy="419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5</a:t>
            </a:r>
            <a:endParaRPr lang="en-US" sz="2050" dirty="0"/>
          </a:p>
        </p:txBody>
      </p:sp>
      <p:sp>
        <p:nvSpPr>
          <p:cNvPr id="13" name="Text 6"/>
          <p:cNvSpPr/>
          <p:nvPr/>
        </p:nvSpPr>
        <p:spPr>
          <a:xfrm>
            <a:off x="734735" y="3067883"/>
            <a:ext cx="2380298" cy="582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Requirement Gathering</a:t>
            </a:r>
            <a:endParaRPr lang="en-US" sz="1800" dirty="0"/>
          </a:p>
        </p:txBody>
      </p:sp>
      <p:sp>
        <p:nvSpPr>
          <p:cNvPr id="14" name="Text 7"/>
          <p:cNvSpPr/>
          <p:nvPr/>
        </p:nvSpPr>
        <p:spPr>
          <a:xfrm>
            <a:off x="734735" y="3776663"/>
            <a:ext cx="2380298" cy="1007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Ensure clear and comprehensive user requirements.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3453646" y="2184321"/>
            <a:ext cx="2332553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Design</a:t>
            </a:r>
            <a:endParaRPr lang="en-US" sz="1800" dirty="0"/>
          </a:p>
        </p:txBody>
      </p:sp>
      <p:sp>
        <p:nvSpPr>
          <p:cNvPr id="16" name="Text 9"/>
          <p:cNvSpPr/>
          <p:nvPr/>
        </p:nvSpPr>
        <p:spPr>
          <a:xfrm>
            <a:off x="3429833" y="2601635"/>
            <a:ext cx="2380298" cy="1007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Develop a robust and scalable software architecture.</a:t>
            </a:r>
            <a:endParaRPr lang="en-US" sz="1650" dirty="0"/>
          </a:p>
        </p:txBody>
      </p:sp>
      <p:sp>
        <p:nvSpPr>
          <p:cNvPr id="17" name="Text 10"/>
          <p:cNvSpPr/>
          <p:nvPr/>
        </p:nvSpPr>
        <p:spPr>
          <a:xfrm>
            <a:off x="6148864" y="1735574"/>
            <a:ext cx="2332553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Implementation</a:t>
            </a:r>
            <a:endParaRPr lang="en-US" sz="1800" dirty="0"/>
          </a:p>
        </p:txBody>
      </p:sp>
      <p:sp>
        <p:nvSpPr>
          <p:cNvPr id="18" name="Text 11"/>
          <p:cNvSpPr/>
          <p:nvPr/>
        </p:nvSpPr>
        <p:spPr>
          <a:xfrm>
            <a:off x="6124932" y="2152888"/>
            <a:ext cx="2380417" cy="1007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Write code that adheres to coding standards and best practices.</a:t>
            </a:r>
            <a:endParaRPr lang="en-US" sz="1650" dirty="0"/>
          </a:p>
        </p:txBody>
      </p:sp>
      <p:sp>
        <p:nvSpPr>
          <p:cNvPr id="19" name="Text 12"/>
          <p:cNvSpPr/>
          <p:nvPr/>
        </p:nvSpPr>
        <p:spPr>
          <a:xfrm>
            <a:off x="8843963" y="2184321"/>
            <a:ext cx="2332553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Testing</a:t>
            </a:r>
            <a:endParaRPr lang="en-US" sz="1800" dirty="0"/>
          </a:p>
        </p:txBody>
      </p:sp>
      <p:sp>
        <p:nvSpPr>
          <p:cNvPr id="20" name="Text 13"/>
          <p:cNvSpPr/>
          <p:nvPr/>
        </p:nvSpPr>
        <p:spPr>
          <a:xfrm>
            <a:off x="8820150" y="2601635"/>
            <a:ext cx="2380298" cy="1007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Conduct rigorous testing to identify and address defects.</a:t>
            </a:r>
            <a:endParaRPr lang="en-US" sz="1650" dirty="0"/>
          </a:p>
        </p:txBody>
      </p:sp>
      <p:sp>
        <p:nvSpPr>
          <p:cNvPr id="21" name="Text 14"/>
          <p:cNvSpPr/>
          <p:nvPr/>
        </p:nvSpPr>
        <p:spPr>
          <a:xfrm>
            <a:off x="11539180" y="3359348"/>
            <a:ext cx="2332553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Deployment</a:t>
            </a:r>
            <a:endParaRPr lang="en-US" sz="1800" dirty="0"/>
          </a:p>
        </p:txBody>
      </p:sp>
      <p:sp>
        <p:nvSpPr>
          <p:cNvPr id="22" name="Text 15"/>
          <p:cNvSpPr/>
          <p:nvPr/>
        </p:nvSpPr>
        <p:spPr>
          <a:xfrm>
            <a:off x="11515249" y="3776663"/>
            <a:ext cx="2380417" cy="1007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Deploy the software in a controlled and monitored environment.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705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1753" y="3014067"/>
            <a:ext cx="8043982" cy="548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TQM Principle 5: Integrated System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691753" y="5774412"/>
            <a:ext cx="13246894" cy="22860"/>
          </a:xfrm>
          <a:prstGeom prst="roundRect">
            <a:avLst>
              <a:gd name="adj" fmla="val 1296896"/>
            </a:avLst>
          </a:prstGeom>
          <a:solidFill>
            <a:srgbClr val="5F5F63"/>
          </a:solidFill>
          <a:ln/>
        </p:spPr>
      </p:sp>
      <p:sp>
        <p:nvSpPr>
          <p:cNvPr id="5" name="Shape 2"/>
          <p:cNvSpPr/>
          <p:nvPr/>
        </p:nvSpPr>
        <p:spPr>
          <a:xfrm>
            <a:off x="3270290" y="5082719"/>
            <a:ext cx="22860" cy="691753"/>
          </a:xfrm>
          <a:prstGeom prst="roundRect">
            <a:avLst>
              <a:gd name="adj" fmla="val 1296896"/>
            </a:avLst>
          </a:prstGeom>
          <a:solidFill>
            <a:srgbClr val="5F5F63"/>
          </a:solidFill>
          <a:ln/>
        </p:spPr>
      </p:sp>
      <p:sp>
        <p:nvSpPr>
          <p:cNvPr id="6" name="Shape 3"/>
          <p:cNvSpPr/>
          <p:nvPr/>
        </p:nvSpPr>
        <p:spPr>
          <a:xfrm>
            <a:off x="3059430" y="5552063"/>
            <a:ext cx="444698" cy="444698"/>
          </a:xfrm>
          <a:prstGeom prst="roundRect">
            <a:avLst>
              <a:gd name="adj" fmla="val 66668"/>
            </a:avLst>
          </a:prstGeom>
          <a:solidFill>
            <a:srgbClr val="46464A"/>
          </a:solidFill>
          <a:ln/>
        </p:spPr>
      </p:sp>
      <p:sp>
        <p:nvSpPr>
          <p:cNvPr id="7" name="Text 4"/>
          <p:cNvSpPr/>
          <p:nvPr/>
        </p:nvSpPr>
        <p:spPr>
          <a:xfrm>
            <a:off x="3229928" y="5642670"/>
            <a:ext cx="103584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2049780" y="3859530"/>
            <a:ext cx="2464118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Requirement Analysis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889397" y="4252555"/>
            <a:ext cx="4784884" cy="632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Quality considerations are integrated from the outset.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5959197" y="5774353"/>
            <a:ext cx="22860" cy="691753"/>
          </a:xfrm>
          <a:prstGeom prst="roundRect">
            <a:avLst>
              <a:gd name="adj" fmla="val 1296896"/>
            </a:avLst>
          </a:prstGeom>
          <a:solidFill>
            <a:srgbClr val="5F5F63"/>
          </a:solidFill>
          <a:ln/>
        </p:spPr>
      </p:sp>
      <p:sp>
        <p:nvSpPr>
          <p:cNvPr id="11" name="Shape 8"/>
          <p:cNvSpPr/>
          <p:nvPr/>
        </p:nvSpPr>
        <p:spPr>
          <a:xfrm>
            <a:off x="5748338" y="5552063"/>
            <a:ext cx="444698" cy="444698"/>
          </a:xfrm>
          <a:prstGeom prst="roundRect">
            <a:avLst>
              <a:gd name="adj" fmla="val 66668"/>
            </a:avLst>
          </a:prstGeom>
          <a:solidFill>
            <a:srgbClr val="46464A"/>
          </a:solidFill>
          <a:ln/>
        </p:spPr>
      </p:sp>
      <p:sp>
        <p:nvSpPr>
          <p:cNvPr id="12" name="Text 9"/>
          <p:cNvSpPr/>
          <p:nvPr/>
        </p:nvSpPr>
        <p:spPr>
          <a:xfrm>
            <a:off x="5893118" y="5642670"/>
            <a:ext cx="155019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4872752" y="6663809"/>
            <a:ext cx="2195989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Design Review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3578304" y="7056834"/>
            <a:ext cx="4784884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Code reviews and design audits are conducted.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8648105" y="5082719"/>
            <a:ext cx="22860" cy="691753"/>
          </a:xfrm>
          <a:prstGeom prst="roundRect">
            <a:avLst>
              <a:gd name="adj" fmla="val 1296896"/>
            </a:avLst>
          </a:prstGeom>
          <a:solidFill>
            <a:srgbClr val="5F5F63"/>
          </a:solidFill>
          <a:ln/>
        </p:spPr>
      </p:sp>
      <p:sp>
        <p:nvSpPr>
          <p:cNvPr id="16" name="Shape 13"/>
          <p:cNvSpPr/>
          <p:nvPr/>
        </p:nvSpPr>
        <p:spPr>
          <a:xfrm>
            <a:off x="8437245" y="5552063"/>
            <a:ext cx="444698" cy="444698"/>
          </a:xfrm>
          <a:prstGeom prst="roundRect">
            <a:avLst>
              <a:gd name="adj" fmla="val 66668"/>
            </a:avLst>
          </a:prstGeom>
          <a:solidFill>
            <a:srgbClr val="46464A"/>
          </a:solidFill>
          <a:ln/>
        </p:spPr>
      </p:sp>
      <p:sp>
        <p:nvSpPr>
          <p:cNvPr id="17" name="Text 14"/>
          <p:cNvSpPr/>
          <p:nvPr/>
        </p:nvSpPr>
        <p:spPr>
          <a:xfrm>
            <a:off x="8580596" y="5642670"/>
            <a:ext cx="157877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050" dirty="0"/>
          </a:p>
        </p:txBody>
      </p:sp>
      <p:sp>
        <p:nvSpPr>
          <p:cNvPr id="18" name="Text 15"/>
          <p:cNvSpPr/>
          <p:nvPr/>
        </p:nvSpPr>
        <p:spPr>
          <a:xfrm>
            <a:off x="7373422" y="3859530"/>
            <a:ext cx="2572464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Testing and Validation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6267212" y="4252555"/>
            <a:ext cx="4784884" cy="632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Multiple levels of testing, including unit, integration, and system testing.</a:t>
            </a:r>
            <a:endParaRPr lang="en-US" sz="1550" dirty="0"/>
          </a:p>
        </p:txBody>
      </p:sp>
      <p:sp>
        <p:nvSpPr>
          <p:cNvPr id="20" name="Shape 17"/>
          <p:cNvSpPr/>
          <p:nvPr/>
        </p:nvSpPr>
        <p:spPr>
          <a:xfrm>
            <a:off x="11337012" y="5774353"/>
            <a:ext cx="22860" cy="691753"/>
          </a:xfrm>
          <a:prstGeom prst="roundRect">
            <a:avLst>
              <a:gd name="adj" fmla="val 1296896"/>
            </a:avLst>
          </a:prstGeom>
          <a:solidFill>
            <a:srgbClr val="5F5F63"/>
          </a:solidFill>
          <a:ln/>
        </p:spPr>
      </p:sp>
      <p:sp>
        <p:nvSpPr>
          <p:cNvPr id="21" name="Shape 18"/>
          <p:cNvSpPr/>
          <p:nvPr/>
        </p:nvSpPr>
        <p:spPr>
          <a:xfrm>
            <a:off x="11126152" y="5552063"/>
            <a:ext cx="444698" cy="444698"/>
          </a:xfrm>
          <a:prstGeom prst="roundRect">
            <a:avLst>
              <a:gd name="adj" fmla="val 66668"/>
            </a:avLst>
          </a:prstGeom>
          <a:solidFill>
            <a:srgbClr val="46464A"/>
          </a:solidFill>
          <a:ln/>
        </p:spPr>
      </p:sp>
      <p:sp>
        <p:nvSpPr>
          <p:cNvPr id="22" name="Text 19"/>
          <p:cNvSpPr/>
          <p:nvPr/>
        </p:nvSpPr>
        <p:spPr>
          <a:xfrm>
            <a:off x="11262360" y="5642670"/>
            <a:ext cx="172164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4</a:t>
            </a:r>
            <a:endParaRPr lang="en-US" sz="2050" dirty="0"/>
          </a:p>
        </p:txBody>
      </p:sp>
      <p:sp>
        <p:nvSpPr>
          <p:cNvPr id="23" name="Text 20"/>
          <p:cNvSpPr/>
          <p:nvPr/>
        </p:nvSpPr>
        <p:spPr>
          <a:xfrm>
            <a:off x="9734431" y="6663809"/>
            <a:ext cx="3228142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Deployment and Monitoring</a:t>
            </a:r>
            <a:endParaRPr lang="en-US" sz="1700" dirty="0"/>
          </a:p>
        </p:txBody>
      </p:sp>
      <p:sp>
        <p:nvSpPr>
          <p:cNvPr id="24" name="Text 21"/>
          <p:cNvSpPr/>
          <p:nvPr/>
        </p:nvSpPr>
        <p:spPr>
          <a:xfrm>
            <a:off x="8956119" y="7056834"/>
            <a:ext cx="4784884" cy="632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Continuous monitoring and feedback loops to identify and resolve issues in production.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8282" y="606385"/>
            <a:ext cx="7600236" cy="12251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Lessons Learned: TQM for Software Resilience</a:t>
            </a:r>
            <a:endParaRPr lang="en-US" sz="3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282" y="2162294"/>
            <a:ext cx="1102638" cy="158507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1676" y="2382798"/>
            <a:ext cx="2535912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Proactive Approach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691676" y="2821305"/>
            <a:ext cx="6166842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TQM encourages a proactive approach to software quality, rather than reactive measures.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282" y="3747373"/>
            <a:ext cx="1102638" cy="193786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1676" y="3967877"/>
            <a:ext cx="2450425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Early Detection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691676" y="4406384"/>
            <a:ext cx="6166842" cy="1058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By incorporating quality checks throughout the development lifecycle, potential issues are identified and addressed early.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282" y="5685234"/>
            <a:ext cx="1102638" cy="193786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1676" y="5905738"/>
            <a:ext cx="3228261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Continuous Improvement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691676" y="6344245"/>
            <a:ext cx="6166842" cy="1058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TQM fosters a culture of continuous improvement, ensuring that software systems evolve and adapt to meet changing needs.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910596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Lessons Learned: TQM for Software Resilience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775948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Continuous Improvement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is key: Feedback loops, root cause analysis, and adaptive approaches are vital for ongoing optimization.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652367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Collaboration is crucial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: Cross-functional teams ensure comprehensive quality assurance, bridging the gap between development and security.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5528786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A systematic approach</a:t>
            </a:r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: By implementing standardized methodologies and integrating quality into every stage, you can build a robust and resilient software foundation.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2025-02-23T20:37:34Z</dcterms:created>
  <dcterms:modified xsi:type="dcterms:W3CDTF">2025-02-23T20:37:34Z</dcterms:modified>
</cp:coreProperties>
</file>